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801" autoAdjust="0"/>
  </p:normalViewPr>
  <p:slideViewPr>
    <p:cSldViewPr>
      <p:cViewPr varScale="1">
        <p:scale>
          <a:sx n="74" d="100"/>
          <a:sy n="74" d="100"/>
        </p:scale>
        <p:origin x="564" y="72"/>
      </p:cViewPr>
      <p:guideLst>
        <p:guide orient="horz" pos="2160"/>
        <p:guide pos="2880"/>
      </p:guideLst>
    </p:cSldViewPr>
  </p:slideViewPr>
  <p:outlineViewPr>
    <p:cViewPr>
      <p:scale>
        <a:sx n="33" d="100"/>
        <a:sy n="33" d="100"/>
      </p:scale>
      <p:origin x="0" y="157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A456ADE-9BD9-43BF-BF84-F2DB2F0ABB98}" type="datetimeFigureOut">
              <a:rPr lang="en-US" smtClean="0"/>
              <a:pPr/>
              <a:t>9/11/2016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CFAAEE-73D9-4254-951E-9CACE41326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456ADE-9BD9-43BF-BF84-F2DB2F0ABB98}"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AAEE-73D9-4254-951E-9CACE41326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A456ADE-9BD9-43BF-BF84-F2DB2F0ABB98}" type="datetimeFigureOut">
              <a:rPr lang="en-US" smtClean="0"/>
              <a:pPr/>
              <a:t>9/11/2016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CFAAEE-73D9-4254-951E-9CACE41326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A456ADE-9BD9-43BF-BF84-F2DB2F0ABB98}"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CFAAEE-73D9-4254-951E-9CACE41326A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A456ADE-9BD9-43BF-BF84-F2DB2F0ABB98}" type="datetimeFigureOut">
              <a:rPr lang="en-US" smtClean="0"/>
              <a:pPr/>
              <a:t>9/11/2016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CFAAEE-73D9-4254-951E-9CACE41326A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A456ADE-9BD9-43BF-BF84-F2DB2F0ABB98}" type="datetimeFigureOut">
              <a:rPr lang="en-US" smtClean="0"/>
              <a:pPr/>
              <a:t>9/11/2016</a:t>
            </a:fld>
            <a:endParaRPr lang="en-US"/>
          </a:p>
        </p:txBody>
      </p:sp>
      <p:sp>
        <p:nvSpPr>
          <p:cNvPr id="10" name="Slide Number Placeholder 9"/>
          <p:cNvSpPr>
            <a:spLocks noGrp="1"/>
          </p:cNvSpPr>
          <p:nvPr>
            <p:ph type="sldNum" sz="quarter" idx="16"/>
          </p:nvPr>
        </p:nvSpPr>
        <p:spPr/>
        <p:txBody>
          <a:bodyPr rtlCol="0"/>
          <a:lstStyle/>
          <a:p>
            <a:fld id="{B6CFAAEE-73D9-4254-951E-9CACE41326A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A456ADE-9BD9-43BF-BF84-F2DB2F0ABB98}" type="datetimeFigureOut">
              <a:rPr lang="en-US" smtClean="0"/>
              <a:pPr/>
              <a:t>9/11/2016</a:t>
            </a:fld>
            <a:endParaRPr lang="en-US"/>
          </a:p>
        </p:txBody>
      </p:sp>
      <p:sp>
        <p:nvSpPr>
          <p:cNvPr id="12" name="Slide Number Placeholder 11"/>
          <p:cNvSpPr>
            <a:spLocks noGrp="1"/>
          </p:cNvSpPr>
          <p:nvPr>
            <p:ph type="sldNum" sz="quarter" idx="16"/>
          </p:nvPr>
        </p:nvSpPr>
        <p:spPr/>
        <p:txBody>
          <a:bodyPr rtlCol="0"/>
          <a:lstStyle/>
          <a:p>
            <a:fld id="{B6CFAAEE-73D9-4254-951E-9CACE41326A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456ADE-9BD9-43BF-BF84-F2DB2F0ABB98}" type="datetimeFigureOut">
              <a:rPr lang="en-US" smtClean="0"/>
              <a:pPr/>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CFAAEE-73D9-4254-951E-9CACE41326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56ADE-9BD9-43BF-BF84-F2DB2F0ABB98}" type="datetimeFigureOut">
              <a:rPr lang="en-US" smtClean="0"/>
              <a:pPr/>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CFAAEE-73D9-4254-951E-9CACE41326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A456ADE-9BD9-43BF-BF84-F2DB2F0ABB98}" type="datetimeFigureOut">
              <a:rPr lang="en-US" smtClean="0"/>
              <a:pPr/>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CFAAEE-73D9-4254-951E-9CACE41326A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A456ADE-9BD9-43BF-BF84-F2DB2F0ABB98}" type="datetimeFigureOut">
              <a:rPr lang="en-US" smtClean="0"/>
              <a:pPr/>
              <a:t>9/11/2016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CFAAEE-73D9-4254-951E-9CACE41326A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A456ADE-9BD9-43BF-BF84-F2DB2F0ABB98}" type="datetimeFigureOut">
              <a:rPr lang="en-US" smtClean="0"/>
              <a:pPr/>
              <a:t>9/11/2016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CFAAEE-73D9-4254-951E-9CACE41326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2133600"/>
          </a:xfrm>
        </p:spPr>
        <p:txBody>
          <a:bodyPr>
            <a:noAutofit/>
          </a:bodyPr>
          <a:lstStyle/>
          <a:p>
            <a:r>
              <a:rPr lang="en-US" sz="2800" dirty="0" smtClean="0"/>
              <a:t>THE NATIONAL HISTORICAL Marian Anderson RESIDENCE MUSEUM &amp; SOCIETY PRESERVING a MUSICAL  Legacy with Grace &amp; Dignity </a:t>
            </a:r>
            <a:endParaRPr lang="en-US" sz="2800" dirty="0"/>
          </a:p>
        </p:txBody>
      </p:sp>
      <p:pic>
        <p:nvPicPr>
          <p:cNvPr id="4" name="Picture 3" descr="da4b5fcdd7d9925cfbad37fb8e14ea3b.jpg"/>
          <p:cNvPicPr>
            <a:picLocks noChangeAspect="1"/>
          </p:cNvPicPr>
          <p:nvPr/>
        </p:nvPicPr>
        <p:blipFill>
          <a:blip r:embed="rId2" cstate="print"/>
          <a:stretch>
            <a:fillRect/>
          </a:stretch>
        </p:blipFill>
        <p:spPr>
          <a:xfrm>
            <a:off x="3448050" y="2095500"/>
            <a:ext cx="2247900" cy="2667000"/>
          </a:xfrm>
          <a:prstGeom prst="rect">
            <a:avLst/>
          </a:prstGeom>
        </p:spPr>
      </p:pic>
      <p:sp>
        <p:nvSpPr>
          <p:cNvPr id="5" name="TextBox 4"/>
          <p:cNvSpPr txBox="1"/>
          <p:nvPr/>
        </p:nvSpPr>
        <p:spPr>
          <a:xfrm>
            <a:off x="0" y="6019800"/>
            <a:ext cx="9144000" cy="646331"/>
          </a:xfrm>
          <a:prstGeom prst="rect">
            <a:avLst/>
          </a:prstGeom>
          <a:noFill/>
        </p:spPr>
        <p:txBody>
          <a:bodyPr wrap="square" rtlCol="0">
            <a:spAutoFit/>
          </a:bodyPr>
          <a:lstStyle/>
          <a:p>
            <a:r>
              <a:rPr lang="en-US" b="1" dirty="0" smtClean="0">
                <a:solidFill>
                  <a:schemeClr val="bg1"/>
                </a:solidFill>
              </a:rPr>
              <a:t>Brought to You By: The National MAHS</a:t>
            </a:r>
          </a:p>
          <a:p>
            <a:r>
              <a:rPr lang="en-US" b="1" dirty="0" smtClean="0">
                <a:solidFill>
                  <a:schemeClr val="bg1"/>
                </a:solidFill>
              </a:rPr>
              <a:t>762 South Martin Street Philadelphia, Pa. 19146 (215) 779-4219</a:t>
            </a:r>
            <a:endParaRPr lang="en-US" b="1" dirty="0">
              <a:solidFill>
                <a:schemeClr val="bg1"/>
              </a:solidFill>
            </a:endParaRPr>
          </a:p>
        </p:txBody>
      </p:sp>
      <p:sp>
        <p:nvSpPr>
          <p:cNvPr id="3" name="TextBox 2"/>
          <p:cNvSpPr txBox="1"/>
          <p:nvPr/>
        </p:nvSpPr>
        <p:spPr>
          <a:xfrm>
            <a:off x="2400300" y="5029200"/>
            <a:ext cx="4495800" cy="584775"/>
          </a:xfrm>
          <a:prstGeom prst="rect">
            <a:avLst/>
          </a:prstGeom>
          <a:noFill/>
        </p:spPr>
        <p:txBody>
          <a:bodyPr wrap="square" rtlCol="0">
            <a:spAutoFit/>
          </a:bodyPr>
          <a:lstStyle/>
          <a:p>
            <a:r>
              <a:rPr lang="en-US" sz="3200" dirty="0" smtClean="0"/>
              <a:t>Fall  2016 Newsletter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National Historical Marian Anderson Museum    		  2016 Year End Review</a:t>
            </a:r>
          </a:p>
        </p:txBody>
      </p:sp>
      <p:sp>
        <p:nvSpPr>
          <p:cNvPr id="3" name="Content Placeholder 2"/>
          <p:cNvSpPr>
            <a:spLocks noGrp="1"/>
          </p:cNvSpPr>
          <p:nvPr>
            <p:ph sz="quarter" idx="1"/>
          </p:nvPr>
        </p:nvSpPr>
        <p:spPr/>
        <p:txBody>
          <a:bodyPr>
            <a:normAutofit/>
          </a:bodyPr>
          <a:lstStyle/>
          <a:p>
            <a:r>
              <a:rPr lang="en-US" sz="2400" dirty="0" smtClean="0"/>
              <a:t>Coming ahead for the National Marian Anderson Museum</a:t>
            </a:r>
          </a:p>
          <a:p>
            <a:endParaRPr lang="en-US" sz="2400" dirty="0"/>
          </a:p>
          <a:p>
            <a:r>
              <a:rPr lang="en-US" sz="2400" dirty="0" smtClean="0"/>
              <a:t>November 2016 Opening ‘Marian’s Christmas Village Exhibit’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982165"/>
            <a:ext cx="3587877" cy="3842853"/>
          </a:xfrm>
          <a:prstGeom prst="rect">
            <a:avLst/>
          </a:prstGeom>
        </p:spPr>
      </p:pic>
    </p:spTree>
    <p:extLst>
      <p:ext uri="{BB962C8B-B14F-4D97-AF65-F5344CB8AC3E}">
        <p14:creationId xmlns:p14="http://schemas.microsoft.com/office/powerpoint/2010/main" val="3989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National Historical Marian Anderson Museum    		  2016 Year End Review</a:t>
            </a:r>
          </a:p>
        </p:txBody>
      </p:sp>
      <p:sp>
        <p:nvSpPr>
          <p:cNvPr id="3" name="Content Placeholder 2"/>
          <p:cNvSpPr>
            <a:spLocks noGrp="1"/>
          </p:cNvSpPr>
          <p:nvPr>
            <p:ph sz="quarter" idx="1"/>
          </p:nvPr>
        </p:nvSpPr>
        <p:spPr/>
        <p:txBody>
          <a:bodyPr/>
          <a:lstStyle/>
          <a:p>
            <a:r>
              <a:rPr lang="en-US" sz="2400" dirty="0"/>
              <a:t>Coming ahead for the National Marian Anderson </a:t>
            </a:r>
            <a:r>
              <a:rPr lang="en-US" sz="2400" dirty="0" smtClean="0"/>
              <a:t>Museum</a:t>
            </a:r>
          </a:p>
          <a:p>
            <a:endParaRPr lang="en-US" sz="2400" dirty="0"/>
          </a:p>
          <a:p>
            <a:r>
              <a:rPr lang="en-US" sz="2400" dirty="0" smtClean="0"/>
              <a:t>December 2016 National MAHS Presents: ‘Christmas In Philadelphia Classics Carols and Color’ Concert Event</a:t>
            </a:r>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352800"/>
            <a:ext cx="4648200" cy="3321350"/>
          </a:xfrm>
          <a:prstGeom prst="rect">
            <a:avLst/>
          </a:prstGeom>
        </p:spPr>
      </p:pic>
    </p:spTree>
    <p:extLst>
      <p:ext uri="{BB962C8B-B14F-4D97-AF65-F5344CB8AC3E}">
        <p14:creationId xmlns:p14="http://schemas.microsoft.com/office/powerpoint/2010/main" val="169209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sz="2800" dirty="0" smtClean="0"/>
              <a:t>    Coming ahead for the National Marian Anderson Museum</a:t>
            </a:r>
            <a:endParaRPr lang="en-US" sz="2800" dirty="0"/>
          </a:p>
        </p:txBody>
      </p:sp>
      <p:sp>
        <p:nvSpPr>
          <p:cNvPr id="3" name="Content Placeholder 2"/>
          <p:cNvSpPr>
            <a:spLocks noGrp="1"/>
          </p:cNvSpPr>
          <p:nvPr>
            <p:ph sz="quarter" idx="1"/>
          </p:nvPr>
        </p:nvSpPr>
        <p:spPr>
          <a:xfrm>
            <a:off x="609600" y="1371600"/>
            <a:ext cx="8153400" cy="4495800"/>
          </a:xfrm>
        </p:spPr>
        <p:txBody>
          <a:bodyPr/>
          <a:lstStyle/>
          <a:p>
            <a:pPr marL="0" indent="0">
              <a:buNone/>
            </a:pPr>
            <a:r>
              <a:rPr lang="en-US" dirty="0" smtClean="0"/>
              <a:t>National Marian Anderson Museum 2017 Season</a:t>
            </a:r>
          </a:p>
          <a:p>
            <a:pPr marL="0" indent="0">
              <a:buNone/>
            </a:pPr>
            <a:r>
              <a:rPr lang="en-US" sz="1800" dirty="0" smtClean="0"/>
              <a:t>(With over 12 Special Events coming in 2017 this will be the National Marian Anderson Museums Greatest Season Yet)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819400"/>
            <a:ext cx="2409832" cy="388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837" y="2477037"/>
            <a:ext cx="3929743" cy="4343400"/>
          </a:xfrm>
          <a:prstGeom prst="rect">
            <a:avLst/>
          </a:prstGeom>
        </p:spPr>
      </p:pic>
    </p:spTree>
    <p:extLst>
      <p:ext uri="{BB962C8B-B14F-4D97-AF65-F5344CB8AC3E}">
        <p14:creationId xmlns:p14="http://schemas.microsoft.com/office/powerpoint/2010/main" val="406511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EXPERIENCING LIVING HISTORY</a:t>
            </a:r>
            <a:endParaRPr lang="en-US" dirty="0"/>
          </a:p>
        </p:txBody>
      </p:sp>
      <p:sp>
        <p:nvSpPr>
          <p:cNvPr id="3" name="Content Placeholder 2"/>
          <p:cNvSpPr>
            <a:spLocks noGrp="1"/>
          </p:cNvSpPr>
          <p:nvPr>
            <p:ph sz="quarter" idx="1"/>
          </p:nvPr>
        </p:nvSpPr>
        <p:spPr>
          <a:xfrm>
            <a:off x="609600" y="2362200"/>
            <a:ext cx="8153400" cy="4495800"/>
          </a:xfrm>
        </p:spPr>
        <p:txBody>
          <a:bodyPr>
            <a:normAutofit fontScale="92500" lnSpcReduction="10000"/>
          </a:bodyPr>
          <a:lstStyle/>
          <a:p>
            <a:pPr>
              <a:buNone/>
            </a:pPr>
            <a:r>
              <a:rPr lang="en-US" sz="2400" dirty="0" smtClean="0"/>
              <a:t>               The National Historical Marian Anderson Museum</a:t>
            </a:r>
          </a:p>
          <a:p>
            <a:pPr>
              <a:buNone/>
            </a:pPr>
            <a:endParaRPr lang="en-US" sz="2400" dirty="0" smtClean="0"/>
          </a:p>
          <a:p>
            <a:pPr>
              <a:buNone/>
            </a:pPr>
            <a:r>
              <a:rPr lang="en-US" sz="2400" dirty="0" smtClean="0"/>
              <a:t>                The Marian Anderson Historical Society is an organization that has been dedicated to promoting the late classical singer, who was considered of the most important opera performers of the 20th century, showcasing her Residence as a Museum and supporting the development and performance of Young Classical and Performing Artist Scholars. The organization was founded by Blanche Burton-Lyles and has existed for the past 15 years. The society itself consists of The Marian Anderson Residence Museum at 762 S. Martin St., where Anderson lived for much of her life. Beyond that, the area around these sites has been named the Marian Anderson Village, which proudly boasts flags around the neighborhood. </a:t>
            </a:r>
            <a:endParaRPr lang="en-US" sz="2400" dirty="0"/>
          </a:p>
        </p:txBody>
      </p:sp>
      <p:pic>
        <p:nvPicPr>
          <p:cNvPr id="4" name="Picture 3" descr="3.jpg"/>
          <p:cNvPicPr>
            <a:picLocks noChangeAspect="1"/>
          </p:cNvPicPr>
          <p:nvPr/>
        </p:nvPicPr>
        <p:blipFill>
          <a:blip r:embed="rId2" cstate="print"/>
          <a:stretch>
            <a:fillRect/>
          </a:stretch>
        </p:blipFill>
        <p:spPr>
          <a:xfrm>
            <a:off x="152400" y="1295400"/>
            <a:ext cx="1598662" cy="2133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_0141.JPG"/>
          <p:cNvPicPr>
            <a:picLocks noGrp="1" noChangeAspect="1"/>
          </p:cNvPicPr>
          <p:nvPr>
            <p:ph sz="quarter" idx="1"/>
          </p:nvPr>
        </p:nvPicPr>
        <p:blipFill>
          <a:blip r:embed="rId2" cstate="print"/>
          <a:stretch>
            <a:fillRect/>
          </a:stretch>
        </p:blipFill>
        <p:spPr>
          <a:xfrm>
            <a:off x="228600" y="2514600"/>
            <a:ext cx="1524000" cy="2455477"/>
          </a:xfrm>
        </p:spPr>
      </p:pic>
      <p:sp>
        <p:nvSpPr>
          <p:cNvPr id="5" name="Rectangle 4"/>
          <p:cNvSpPr/>
          <p:nvPr/>
        </p:nvSpPr>
        <p:spPr>
          <a:xfrm>
            <a:off x="2133600" y="1676400"/>
            <a:ext cx="6629400" cy="4801314"/>
          </a:xfrm>
          <a:prstGeom prst="rect">
            <a:avLst/>
          </a:prstGeom>
        </p:spPr>
        <p:txBody>
          <a:bodyPr wrap="square">
            <a:spAutoFit/>
          </a:bodyPr>
          <a:lstStyle/>
          <a:p>
            <a:r>
              <a:rPr lang="en-US" dirty="0" smtClean="0"/>
              <a:t>In addition to the residence house, the village contains Marian Anderson’s church, elementary school and a recreational center dedicated to her. The society is working on creating the Marian Anderson Educational Pavilion, which it says is designed to educate and produce and audio/visual interactive </a:t>
            </a:r>
            <a:br>
              <a:rPr lang="en-US" dirty="0" smtClean="0"/>
            </a:br>
            <a:r>
              <a:rPr lang="en-US" dirty="0" smtClean="0"/>
              <a:t>tour of the Marian Anderson Heritage Village.” Aside from merely promoting Anderson through displaying imagery from her life, the society seeks to spread Anderson’s music throughout the world. The scholars’ program frequently supports young classical and opera singers from around the world. These artists perform regularly at events that the society sponsors, and many have gone on to more prominent positions in places. As well as partnering with the Arts Empowerment Project to provide education, development and performance for all Children in the Arts in the Tri-State Area.</a:t>
            </a:r>
            <a:endParaRPr lang="en-US" dirty="0"/>
          </a:p>
        </p:txBody>
      </p:sp>
      <p:pic>
        <p:nvPicPr>
          <p:cNvPr id="6" name="Picture 5" descr="10402675_10152464398215827_3227857954074426385_n.jpg"/>
          <p:cNvPicPr>
            <a:picLocks noChangeAspect="1"/>
          </p:cNvPicPr>
          <p:nvPr/>
        </p:nvPicPr>
        <p:blipFill>
          <a:blip r:embed="rId3" cstate="print"/>
          <a:stretch>
            <a:fillRect/>
          </a:stretch>
        </p:blipFill>
        <p:spPr>
          <a:xfrm>
            <a:off x="0" y="5181600"/>
            <a:ext cx="2081720" cy="1528763"/>
          </a:xfrm>
          <a:prstGeom prst="rect">
            <a:avLst/>
          </a:prstGeom>
        </p:spPr>
      </p:pic>
      <p:pic>
        <p:nvPicPr>
          <p:cNvPr id="9" name="Picture 8" descr="Y058.jpg"/>
          <p:cNvPicPr>
            <a:picLocks noChangeAspect="1"/>
          </p:cNvPicPr>
          <p:nvPr/>
        </p:nvPicPr>
        <p:blipFill>
          <a:blip r:embed="rId4" cstate="print"/>
          <a:stretch>
            <a:fillRect/>
          </a:stretch>
        </p:blipFill>
        <p:spPr>
          <a:xfrm>
            <a:off x="7975391" y="0"/>
            <a:ext cx="1168609" cy="1752600"/>
          </a:xfrm>
          <a:prstGeom prst="rect">
            <a:avLst/>
          </a:prstGeom>
        </p:spPr>
      </p:pic>
      <p:pic>
        <p:nvPicPr>
          <p:cNvPr id="10" name="Picture 9" descr="received_m_mid_1388762537543_e507ecefa6e5ecd696_0.jpeg"/>
          <p:cNvPicPr>
            <a:picLocks noChangeAspect="1"/>
          </p:cNvPicPr>
          <p:nvPr/>
        </p:nvPicPr>
        <p:blipFill>
          <a:blip r:embed="rId5" cstate="print"/>
          <a:srcRect r="44444"/>
          <a:stretch>
            <a:fillRect/>
          </a:stretch>
        </p:blipFill>
        <p:spPr>
          <a:xfrm>
            <a:off x="152400" y="381000"/>
            <a:ext cx="1676400" cy="2011680"/>
          </a:xfrm>
          <a:prstGeom prst="rect">
            <a:avLst/>
          </a:prstGeom>
        </p:spPr>
      </p:pic>
      <p:pic>
        <p:nvPicPr>
          <p:cNvPr id="11" name="Picture 10" descr="W060.jpg"/>
          <p:cNvPicPr>
            <a:picLocks noChangeAspect="1"/>
          </p:cNvPicPr>
          <p:nvPr/>
        </p:nvPicPr>
        <p:blipFill>
          <a:blip r:embed="rId6" cstate="print"/>
          <a:srcRect b="66667"/>
          <a:stretch>
            <a:fillRect/>
          </a:stretch>
        </p:blipFill>
        <p:spPr>
          <a:xfrm>
            <a:off x="4648200" y="0"/>
            <a:ext cx="2667000" cy="1333500"/>
          </a:xfrm>
          <a:prstGeom prst="rect">
            <a:avLst/>
          </a:prstGeom>
        </p:spPr>
      </p:pic>
      <p:pic>
        <p:nvPicPr>
          <p:cNvPr id="12" name="Picture 11" descr="22c.jpg"/>
          <p:cNvPicPr>
            <a:picLocks noChangeAspect="1"/>
          </p:cNvPicPr>
          <p:nvPr/>
        </p:nvPicPr>
        <p:blipFill>
          <a:blip r:embed="rId7" cstate="print"/>
          <a:srcRect l="42500"/>
          <a:stretch>
            <a:fillRect/>
          </a:stretch>
        </p:blipFill>
        <p:spPr>
          <a:xfrm>
            <a:off x="1905000" y="0"/>
            <a:ext cx="2209800" cy="167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noAutofit/>
          </a:bodyPr>
          <a:lstStyle/>
          <a:p>
            <a:r>
              <a:rPr lang="en-US" sz="3600" dirty="0" smtClean="0"/>
              <a:t>National Historical Marian Anderson Museum    		  2016 Year End Review</a:t>
            </a:r>
            <a:endParaRPr lang="en-US" sz="3600" dirty="0"/>
          </a:p>
        </p:txBody>
      </p:sp>
      <p:sp>
        <p:nvSpPr>
          <p:cNvPr id="3" name="Content Placeholder 2"/>
          <p:cNvSpPr>
            <a:spLocks noGrp="1"/>
          </p:cNvSpPr>
          <p:nvPr>
            <p:ph sz="quarter" idx="1"/>
          </p:nvPr>
        </p:nvSpPr>
        <p:spPr>
          <a:xfrm>
            <a:off x="612648" y="1600200"/>
            <a:ext cx="8153400" cy="990600"/>
          </a:xfrm>
        </p:spPr>
        <p:txBody>
          <a:bodyPr>
            <a:noAutofit/>
          </a:bodyPr>
          <a:lstStyle/>
          <a:p>
            <a:r>
              <a:rPr lang="en-US" sz="1800" dirty="0" smtClean="0"/>
              <a:t>                      Back in </a:t>
            </a:r>
            <a:r>
              <a:rPr lang="en-US" sz="2000" b="1" dirty="0" smtClean="0"/>
              <a:t>January</a:t>
            </a:r>
            <a:r>
              <a:rPr lang="en-US" sz="1800" dirty="0" smtClean="0"/>
              <a:t> of 2016 The National Marian Anderson Museum participated for the 4</a:t>
            </a:r>
            <a:r>
              <a:rPr lang="en-US" sz="1800" baseline="30000" dirty="0" smtClean="0"/>
              <a:t>th</a:t>
            </a:r>
            <a:r>
              <a:rPr lang="en-US" sz="1800" dirty="0" smtClean="0"/>
              <a:t> year in the National Martin Luther King Day of Service and held the museums Beautification Day in preparation for the incoming Exhibition “Marian The Music &amp; The Gowns”. The Museum is always appreciative for the Volunteers &amp; Support. </a:t>
            </a:r>
            <a:endParaRPr lang="en-US" sz="1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97222"/>
            <a:ext cx="3314700" cy="22098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071" y="5213445"/>
            <a:ext cx="2362200" cy="15748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5232400"/>
            <a:ext cx="2286000" cy="1524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5" y="4717256"/>
            <a:ext cx="2286000" cy="214074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3724" y="5252113"/>
            <a:ext cx="1983475" cy="1600200"/>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b="78520"/>
          <a:stretch/>
        </p:blipFill>
        <p:spPr>
          <a:xfrm>
            <a:off x="2283724" y="3918044"/>
            <a:ext cx="3330054" cy="11477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295400"/>
          </a:xfrm>
        </p:spPr>
        <p:txBody>
          <a:bodyPr>
            <a:normAutofit/>
          </a:bodyPr>
          <a:lstStyle/>
          <a:p>
            <a:r>
              <a:rPr lang="en-US" sz="3600" dirty="0"/>
              <a:t>National Historical Marian Anderson Museum    		  2016 Year End Review</a:t>
            </a:r>
          </a:p>
        </p:txBody>
      </p:sp>
      <p:sp>
        <p:nvSpPr>
          <p:cNvPr id="3" name="Content Placeholder 2"/>
          <p:cNvSpPr>
            <a:spLocks noGrp="1"/>
          </p:cNvSpPr>
          <p:nvPr>
            <p:ph sz="quarter" idx="1"/>
          </p:nvPr>
        </p:nvSpPr>
        <p:spPr/>
        <p:txBody>
          <a:bodyPr/>
          <a:lstStyle/>
          <a:p>
            <a:r>
              <a:rPr lang="en-US" dirty="0" smtClean="0"/>
              <a:t>             </a:t>
            </a:r>
            <a:r>
              <a:rPr lang="en-US" sz="1800" dirty="0" smtClean="0"/>
              <a:t>Back in February of 2016 The National Marian Anderson Museum Celebrated Marian Andersons 119</a:t>
            </a:r>
            <a:r>
              <a:rPr lang="en-US" sz="1800" baseline="30000" dirty="0" smtClean="0"/>
              <a:t>th</a:t>
            </a:r>
            <a:r>
              <a:rPr lang="en-US" sz="1800" dirty="0" smtClean="0"/>
              <a:t> Birthday by opening our brand New Exhibit “Marian The Music &amp; The Gowns”. February 27</a:t>
            </a:r>
            <a:r>
              <a:rPr lang="en-US" sz="1800" baseline="30000" dirty="0" smtClean="0"/>
              <a:t>th</a:t>
            </a:r>
            <a:r>
              <a:rPr lang="en-US" sz="1800" dirty="0" smtClean="0"/>
              <a:t> was met with much excitement and fanfare at the Museum throughout the day and we were honored to Present to the Public.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0704" y="3124200"/>
            <a:ext cx="2286000" cy="1714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904" y="4838700"/>
            <a:ext cx="2590800" cy="14573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470" y="3124200"/>
            <a:ext cx="1866900" cy="17224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8199"/>
            <a:ext cx="1243013" cy="22098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08" y="3105150"/>
            <a:ext cx="3081867" cy="17335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1867" y="3660457"/>
            <a:ext cx="2057400" cy="319754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8300" y="4787543"/>
            <a:ext cx="1701492" cy="20454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7736" y="4905373"/>
            <a:ext cx="1191025" cy="1927606"/>
          </a:xfrm>
          <a:prstGeom prst="rect">
            <a:avLst/>
          </a:prstGeom>
        </p:spPr>
      </p:pic>
    </p:spTree>
    <p:extLst>
      <p:ext uri="{BB962C8B-B14F-4D97-AF65-F5344CB8AC3E}">
        <p14:creationId xmlns:p14="http://schemas.microsoft.com/office/powerpoint/2010/main" val="106776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National Historical Marian Anderson Museum    		  2016 Year End Review</a:t>
            </a:r>
          </a:p>
        </p:txBody>
      </p:sp>
      <p:sp>
        <p:nvSpPr>
          <p:cNvPr id="3" name="Content Placeholder 2"/>
          <p:cNvSpPr>
            <a:spLocks noGrp="1"/>
          </p:cNvSpPr>
          <p:nvPr>
            <p:ph sz="quarter" idx="1"/>
          </p:nvPr>
        </p:nvSpPr>
        <p:spPr>
          <a:xfrm>
            <a:off x="612648" y="1219200"/>
            <a:ext cx="8153400" cy="4495800"/>
          </a:xfrm>
        </p:spPr>
        <p:txBody>
          <a:bodyPr/>
          <a:lstStyle/>
          <a:p>
            <a:r>
              <a:rPr lang="en-US" dirty="0" smtClean="0"/>
              <a:t>               </a:t>
            </a:r>
            <a:r>
              <a:rPr lang="en-US" sz="1600" dirty="0" smtClean="0"/>
              <a:t>Back in March the National Marian Anderson Museum celebrated Women’s History Month with a great National Interview Feature from KYW CBS and Journalist Cherry Gregg. “Continuing Marians Legacy”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48100"/>
            <a:ext cx="3860800" cy="2895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848100"/>
            <a:ext cx="3962400" cy="2971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2058253"/>
            <a:ext cx="2362200" cy="1771650"/>
          </a:xfrm>
          <a:prstGeom prst="rect">
            <a:avLst/>
          </a:prstGeom>
        </p:spPr>
      </p:pic>
    </p:spTree>
    <p:extLst>
      <p:ext uri="{BB962C8B-B14F-4D97-AF65-F5344CB8AC3E}">
        <p14:creationId xmlns:p14="http://schemas.microsoft.com/office/powerpoint/2010/main" val="273049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National Historical Marian Anderson Museum    		  2016 Year End Review</a:t>
            </a:r>
          </a:p>
        </p:txBody>
      </p:sp>
      <p:sp>
        <p:nvSpPr>
          <p:cNvPr id="3" name="Content Placeholder 2"/>
          <p:cNvSpPr>
            <a:spLocks noGrp="1"/>
          </p:cNvSpPr>
          <p:nvPr>
            <p:ph sz="quarter" idx="1"/>
          </p:nvPr>
        </p:nvSpPr>
        <p:spPr/>
        <p:txBody>
          <a:bodyPr/>
          <a:lstStyle/>
          <a:p>
            <a:r>
              <a:rPr lang="en-US" dirty="0" smtClean="0"/>
              <a:t>             </a:t>
            </a:r>
            <a:r>
              <a:rPr lang="en-US" sz="1600" dirty="0" smtClean="0"/>
              <a:t>Back in April of 2016 The National Marian Anderson Museum debuted the World Premiere of the Theatrical Concert Production of ‘Marian &amp; Mahalia The Music and the Movement” on Easter Sunday Evening at the historic Philadelphia Clef Club of Performing Arts.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590800"/>
            <a:ext cx="3081538" cy="20480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627" y="2667000"/>
            <a:ext cx="4191000" cy="2794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848100"/>
            <a:ext cx="4229100" cy="2819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883150"/>
            <a:ext cx="2686050" cy="1790700"/>
          </a:xfrm>
          <a:prstGeom prst="rect">
            <a:avLst/>
          </a:prstGeom>
        </p:spPr>
      </p:pic>
    </p:spTree>
    <p:extLst>
      <p:ext uri="{BB962C8B-B14F-4D97-AF65-F5344CB8AC3E}">
        <p14:creationId xmlns:p14="http://schemas.microsoft.com/office/powerpoint/2010/main" val="153606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National Historical Marian Anderson Museum    		  2016 Year End Review</a:t>
            </a:r>
          </a:p>
        </p:txBody>
      </p:sp>
      <p:sp>
        <p:nvSpPr>
          <p:cNvPr id="3" name="Content Placeholder 2"/>
          <p:cNvSpPr>
            <a:spLocks noGrp="1"/>
          </p:cNvSpPr>
          <p:nvPr>
            <p:ph sz="quarter" idx="1"/>
          </p:nvPr>
        </p:nvSpPr>
        <p:spPr/>
        <p:txBody>
          <a:bodyPr/>
          <a:lstStyle/>
          <a:p>
            <a:r>
              <a:rPr lang="en-US" dirty="0"/>
              <a:t> </a:t>
            </a:r>
            <a:r>
              <a:rPr lang="en-US" dirty="0" smtClean="0"/>
              <a:t>                  </a:t>
            </a:r>
            <a:r>
              <a:rPr lang="en-US" sz="1600" dirty="0" smtClean="0"/>
              <a:t>Back In July The National Marian Anderson Museum ‘Welcomed America’ with our ‘Marian &amp; Here Patriotic Americana Open House day” . The event was filled with American Nostalgia and Patriotic Musical Celebration.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67000"/>
            <a:ext cx="1800225" cy="320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399" y="2661312"/>
            <a:ext cx="1803425" cy="32060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300" y="2556331"/>
            <a:ext cx="2552700" cy="16989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1300" y="4362828"/>
            <a:ext cx="2438400" cy="1625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5176" y="2643793"/>
            <a:ext cx="2286000" cy="15240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9700" y="4235355"/>
            <a:ext cx="1285875" cy="2286000"/>
          </a:xfrm>
          <a:prstGeom prst="rect">
            <a:avLst/>
          </a:prstGeom>
        </p:spPr>
      </p:pic>
    </p:spTree>
    <p:extLst>
      <p:ext uri="{BB962C8B-B14F-4D97-AF65-F5344CB8AC3E}">
        <p14:creationId xmlns:p14="http://schemas.microsoft.com/office/powerpoint/2010/main" val="119133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National Historical Marian Anderson Museum    		  2016 Year End Review</a:t>
            </a:r>
          </a:p>
        </p:txBody>
      </p:sp>
      <p:sp>
        <p:nvSpPr>
          <p:cNvPr id="3" name="Content Placeholder 2"/>
          <p:cNvSpPr>
            <a:spLocks noGrp="1"/>
          </p:cNvSpPr>
          <p:nvPr>
            <p:ph sz="quarter" idx="1"/>
          </p:nvPr>
        </p:nvSpPr>
        <p:spPr/>
        <p:txBody>
          <a:bodyPr/>
          <a:lstStyle/>
          <a:p>
            <a:r>
              <a:rPr lang="en-US" dirty="0" smtClean="0"/>
              <a:t>                 </a:t>
            </a:r>
            <a:r>
              <a:rPr lang="en-US" sz="1600" dirty="0" smtClean="0"/>
              <a:t>Back in August 2016 the National Marian Anderson Museum had an Outstanding 2</a:t>
            </a:r>
            <a:r>
              <a:rPr lang="en-US" sz="1600" baseline="30000" dirty="0" smtClean="0"/>
              <a:t>nd</a:t>
            </a:r>
            <a:r>
              <a:rPr lang="en-US" sz="1600" dirty="0" smtClean="0"/>
              <a:t> showing of the Premiere Theatrical Production ‘Marian </a:t>
            </a:r>
            <a:r>
              <a:rPr lang="en-US" sz="1600" dirty="0" err="1" smtClean="0"/>
              <a:t>Mahlaia</a:t>
            </a:r>
            <a:r>
              <a:rPr lang="en-US" sz="1600" dirty="0" smtClean="0"/>
              <a:t> &amp; Paul The Music Movement &amp; Legacy’ at the Historic Ethical Society Theatre’.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21" y="2590800"/>
            <a:ext cx="3886200" cy="17434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171" y="2438400"/>
            <a:ext cx="1869847"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889" y="2797234"/>
            <a:ext cx="2614613" cy="20431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22" y="4191000"/>
            <a:ext cx="3349824" cy="251400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22892"/>
          <a:stretch/>
        </p:blipFill>
        <p:spPr>
          <a:xfrm>
            <a:off x="3428033" y="4934258"/>
            <a:ext cx="3116499" cy="177295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8800" y="4962610"/>
            <a:ext cx="3505200" cy="1775318"/>
          </a:xfrm>
          <a:prstGeom prst="rect">
            <a:avLst/>
          </a:prstGeom>
        </p:spPr>
      </p:pic>
    </p:spTree>
    <p:extLst>
      <p:ext uri="{BB962C8B-B14F-4D97-AF65-F5344CB8AC3E}">
        <p14:creationId xmlns:p14="http://schemas.microsoft.com/office/powerpoint/2010/main" val="34650245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7646</TotalTime>
  <Words>601</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 Cen MT</vt:lpstr>
      <vt:lpstr>Wingdings</vt:lpstr>
      <vt:lpstr>Wingdings 2</vt:lpstr>
      <vt:lpstr>Median</vt:lpstr>
      <vt:lpstr>THE NATIONAL HISTORICAL Marian Anderson RESIDENCE MUSEUM &amp; SOCIETY PRESERVING a MUSICAL  Legacy with Grace &amp; Dignity </vt:lpstr>
      <vt:lpstr>EXPERIENCING LIVING HISTORY</vt:lpstr>
      <vt:lpstr>PowerPoint Presentation</vt:lpstr>
      <vt:lpstr>National Historical Marian Anderson Museum        2016 Year End Review</vt:lpstr>
      <vt:lpstr>National Historical Marian Anderson Museum        2016 Year End Review</vt:lpstr>
      <vt:lpstr>National Historical Marian Anderson Museum        2016 Year End Review</vt:lpstr>
      <vt:lpstr>National Historical Marian Anderson Museum        2016 Year End Review</vt:lpstr>
      <vt:lpstr>National Historical Marian Anderson Museum        2016 Year End Review</vt:lpstr>
      <vt:lpstr>National Historical Marian Anderson Museum        2016 Year End Review</vt:lpstr>
      <vt:lpstr>National Historical Marian Anderson Museum        2016 Year End Review</vt:lpstr>
      <vt:lpstr>National Historical Marian Anderson Museum        2016 Year End Review</vt:lpstr>
      <vt:lpstr>    Coming ahead for the National Marian Anderson Museum</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Marian Anderson a Legend with Grace &amp; Dignity</dc:title>
  <dc:creator>PATRICIA JACKSON</dc:creator>
  <cp:lastModifiedBy>Local User</cp:lastModifiedBy>
  <cp:revision>522</cp:revision>
  <dcterms:created xsi:type="dcterms:W3CDTF">2014-01-31T02:40:04Z</dcterms:created>
  <dcterms:modified xsi:type="dcterms:W3CDTF">2016-09-11T15:52:54Z</dcterms:modified>
</cp:coreProperties>
</file>